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Google Sans Medium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Dhilan Ramaprasa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6.xml"/><Relationship Id="rId33" Type="http://schemas.openxmlformats.org/officeDocument/2006/relationships/font" Target="fonts/GoogleSansMedium-bold.fntdata"/><Relationship Id="rId10" Type="http://schemas.openxmlformats.org/officeDocument/2006/relationships/slide" Target="slides/slide5.xml"/><Relationship Id="rId32" Type="http://schemas.openxmlformats.org/officeDocument/2006/relationships/font" Target="fonts/GoogleSansMedium-regular.fntdata"/><Relationship Id="rId13" Type="http://schemas.openxmlformats.org/officeDocument/2006/relationships/slide" Target="slides/slide8.xml"/><Relationship Id="rId35" Type="http://schemas.openxmlformats.org/officeDocument/2006/relationships/font" Target="fonts/GoogleSans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GoogleSansMedium-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9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06T16:13:33.990">
    <p:pos x="1534" y="707"/>
    <p:text>@vj@eecs.harvard.edu If we're going to use this, try to draw attention to specific image features (large heatsinks, complicated PCBs and ??? RTL designs??? while explicitly mentioning Google TPUv2.
_Assigned to Vijay Janapa Reddi_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10-06T16:13:49.411">
    <p:pos x="973" y="565"/>
    <p:text>@vj@eecs.harvard.edu again mention specific image feature if possible.
_Assigned to Vijay Janapa Reddi_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10-06T16:15:11.824">
    <p:pos x="0" y="0"/>
    <p:text>If possible, remain detailed and explicit.  What is important about this?  International datacenter growth (netherlands)?  Cooling near water? @vj@eecs.harvard.edu
_Assigned to Vijay Janapa Reddi_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0-10-06T16:16:32.745">
    <p:pos x="2872" y="268"/>
    <p:text>Probably safe to use this as fair use b/c not highly-creative work.  But would be great to make explicit mention of the graph features that matter and justify this data visualization—best model would be top-left small dot (less memory) for TinyML @vj@eecs.harvard.edu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about/datacenters/locations/eemshaven/#:~:text=Google%20is%20proud%20to%20call,one%20of%20our%20data%20centers.&amp;text=This%20will%20bring%20our%20total,catering%20staff%2C%20and%20facility%20managers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b.dr.iastate.edu/cgi/viewcontent.cgi?article=8563&amp;context=etd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eartbeat.fritz.ai/step-by-step-use-of-google-colab-free-tpu-75f8629492b3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4db9f9f7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4db9f9f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81a4d705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81a4d705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https://www.google.com/about/datacenters/locations/eemshaven/#:~:text=Google%20is%20proud%20to%20call,one%20of%20our%20data%20centers.&amp;text=This%20will%20bring%20our%20total,catering%20staff%2C%20and%20facility%20managers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remain explicit--international growth, Netherlands, what is important about the international/European growth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c6b77f06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c6b77f06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6b8d6af9_3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6b8d6af9_3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https://lib.dr.iastate.edu/cgi/viewcontent.cgi?article=8563&amp;context=etd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in creativity -- harder to justify fair use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dad251a14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dad251a14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https://lib.dr.iastate.edu/cgi/viewcontent.cgi?article=8563&amp;context=etd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ad251a14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ad251a14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https://lib.dr.iastate.edu/cgi/viewcontent.cgi?article=8563&amp;context=etd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dad251a14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dad251a14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https://lib.dr.iastate.edu/cgi/viewcontent.cgi?article=8563&amp;context=etd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dad251a14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dad251a14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https://lib.dr.iastate.edu/cgi/viewcontent.cgi?article=8563&amp;context=etd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dad251a14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dad251a14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https://lib.dr.iastate.edu/cgi/viewcontent.cgi?article=8563&amp;context=etd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bcec672d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bcec672d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c6b8d6af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c6b8d6af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dad68c7f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dad68c7f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dad251a1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dad251a1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Machine learning models are </a:t>
            </a:r>
            <a:r>
              <a:rPr b="1" lang="en" sz="1200">
                <a:solidFill>
                  <a:srgbClr val="B31412"/>
                </a:solidFill>
                <a:latin typeface="Roboto"/>
                <a:ea typeface="Roboto"/>
                <a:cs typeface="Roboto"/>
                <a:sym typeface="Roboto"/>
              </a:rPr>
              <a:t>growing fast in complexity</a:t>
            </a:r>
            <a:endParaRPr sz="12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NLP models have </a:t>
            </a:r>
            <a:r>
              <a:rPr b="1" lang="en" sz="1200">
                <a:solidFill>
                  <a:srgbClr val="B31412"/>
                </a:solidFill>
                <a:latin typeface="Roboto"/>
                <a:ea typeface="Roboto"/>
                <a:cs typeface="Roboto"/>
                <a:sym typeface="Roboto"/>
              </a:rPr>
              <a:t>increased by ??X</a:t>
            </a:r>
            <a:r>
              <a:rPr lang="en" sz="12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rPr>
              <a:t> between 2018 and 2020</a:t>
            </a:r>
            <a:endParaRPr sz="5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dad251a14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dad251a14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2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https://openai.com/blog/ai-and-compute/</a:t>
            </a:r>
            <a:endParaRPr sz="5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dad251a14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dad251a14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200"/>
              <a:buFont typeface="Roboto"/>
              <a:buChar char="●"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81a4d705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81a4d705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https://heartbeat.fritz.ai/step-by-step-use-of-google-colab-free-tpu-75f8629492b3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 visual aspect of the image--something we can see in the chip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use won’t cover decorative/illustrative purposes--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c6b77f06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c6b77f06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https://moorinsightsstrategy.com/google-cloud-tpu-strategic-implications-for-google-nvidia-and-the-machine-learning-industry/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c6b8d6af9_3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c6b8d6af9_3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https://venturebeat.com/2018/06/19/googles-cloud-tpu-comes-to-europe-and-asia-with-preemptible-pricing/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8" name="Google Shape;58;p1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3" name="Google Shape;73;p16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1">
  <p:cSld name="TITLE_2_2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2" name="Google Shape;82;p1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1">
  <p:cSld name="TITLE_2_2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Google Shape;87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344500" y="264375"/>
            <a:ext cx="7797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264375"/>
            <a:ext cx="7797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3.xml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4.xml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Challenges for TinyML?</a:t>
            </a:r>
            <a:endParaRPr/>
          </a:p>
        </p:txBody>
      </p:sp>
      <p:sp>
        <p:nvSpPr>
          <p:cNvPr id="94" name="Google Shape;94;p20"/>
          <p:cNvSpPr txBox="1"/>
          <p:nvPr/>
        </p:nvSpPr>
        <p:spPr>
          <a:xfrm>
            <a:off x="469125" y="2866350"/>
            <a:ext cx="1949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rPr>
              <a:t>Part C</a:t>
            </a:r>
            <a:endParaRPr sz="2100">
              <a:solidFill>
                <a:srgbClr val="B7B7B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 rotWithShape="1">
          <a:blip r:embed="rId4">
            <a:alphaModFix/>
          </a:blip>
          <a:srcRect b="0" l="2031" r="5623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551332" y="4680265"/>
            <a:ext cx="3621000" cy="36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Source: Google</a:t>
            </a:r>
            <a:endParaRPr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87" y="1398902"/>
            <a:ext cx="3578501" cy="23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0238" y="2132913"/>
            <a:ext cx="1948575" cy="14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5">
            <a:alphaModFix amt="80000"/>
          </a:blip>
          <a:srcRect b="12257" l="0" r="0" t="0"/>
          <a:stretch/>
        </p:blipFill>
        <p:spPr>
          <a:xfrm>
            <a:off x="4446662" y="2132900"/>
            <a:ext cx="1525925" cy="10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  <p:sp>
        <p:nvSpPr>
          <p:cNvPr id="181" name="Google Shape;181;p30"/>
          <p:cNvSpPr txBox="1"/>
          <p:nvPr/>
        </p:nvSpPr>
        <p:spPr>
          <a:xfrm>
            <a:off x="6542825" y="1398913"/>
            <a:ext cx="1643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endParaRPr b="1" sz="25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 Evolution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205075" y="4596125"/>
            <a:ext cx="435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Source: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S. Bianco, R. Cadene, L. Celona, and P. Napoletano, “Benchmark analysis of representative deep neural network architectures,” </a:t>
            </a:r>
            <a:r>
              <a:rPr i="1" lang="en" sz="800">
                <a:latin typeface="Google Sans"/>
                <a:ea typeface="Google Sans"/>
                <a:cs typeface="Google Sans"/>
                <a:sym typeface="Google Sans"/>
              </a:rPr>
              <a:t>IEEE Access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, vol. 6, pp. 64 270–64 277, 2018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875" y="426088"/>
            <a:ext cx="4577415" cy="429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44501" y="14901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AlexNet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</a:t>
            </a:r>
            <a:r>
              <a:rPr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2012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57.1% accuracy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○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61MB in size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 Model Evolution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205075" y="4596125"/>
            <a:ext cx="435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Source: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S. Bianco, R. Cadene, L. Celona, and P. Napoletano, “Benchmark analysis of representative deep neural network architectures,” </a:t>
            </a:r>
            <a:r>
              <a:rPr i="1" lang="en" sz="800">
                <a:latin typeface="Google Sans"/>
                <a:ea typeface="Google Sans"/>
                <a:cs typeface="Google Sans"/>
                <a:sym typeface="Google Sans"/>
              </a:rPr>
              <a:t>IEEE Access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, vol. 6, pp. 64 270–64 277, 2018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559875" y="426088"/>
            <a:ext cx="4577415" cy="429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876" y="426087"/>
            <a:ext cx="4577424" cy="429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44500" y="1490100"/>
            <a:ext cx="36942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VGGNet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</a:t>
            </a:r>
            <a:r>
              <a:rPr lang="en">
                <a:solidFill>
                  <a:srgbClr val="F1C232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 [VGG-16]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○"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71.5%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accuracy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○"/>
            </a:pPr>
            <a:r>
              <a:rPr b="1"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528MB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in size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 Model Evolution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205075" y="4596125"/>
            <a:ext cx="435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Source: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S. Bianco, R. Cadene, L. Celona, and P. Napoletano, “Benchmark analysis of representative deep neural network architectures,” </a:t>
            </a:r>
            <a:r>
              <a:rPr i="1" lang="en" sz="800">
                <a:latin typeface="Google Sans"/>
                <a:ea typeface="Google Sans"/>
                <a:cs typeface="Google Sans"/>
                <a:sym typeface="Google Sans"/>
              </a:rPr>
              <a:t>IEEE Access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, vol. 6, pp. 64 270–64 277, 2018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559875" y="426088"/>
            <a:ext cx="4577415" cy="429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876" y="426087"/>
            <a:ext cx="4577424" cy="4291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875" y="426100"/>
            <a:ext cx="4577424" cy="4291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3"/>
          <p:cNvCxnSpPr/>
          <p:nvPr/>
        </p:nvCxnSpPr>
        <p:spPr>
          <a:xfrm flipH="1" rot="10800000">
            <a:off x="5543550" y="2378400"/>
            <a:ext cx="1527300" cy="1386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4559875" y="426088"/>
            <a:ext cx="4577415" cy="42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44500" y="1490100"/>
            <a:ext cx="36942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ResNet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</a:t>
            </a:r>
            <a:r>
              <a:rPr lang="en">
                <a:solidFill>
                  <a:srgbClr val="674EA7"/>
                </a:solidFill>
                <a:latin typeface="Google Sans"/>
                <a:ea typeface="Google Sans"/>
                <a:cs typeface="Google Sans"/>
                <a:sym typeface="Google Sans"/>
              </a:rPr>
              <a:t>2015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○"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75.8%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accuracy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○"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22.7MB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in size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 Model Evolution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205075" y="4596125"/>
            <a:ext cx="435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Source: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S. Bianco, R. Cadene, L. Celona, and P. Napoletano, “Benchmark analysis of representative deep neural network architectures,” </a:t>
            </a:r>
            <a:r>
              <a:rPr i="1" lang="en" sz="800">
                <a:latin typeface="Google Sans"/>
                <a:ea typeface="Google Sans"/>
                <a:cs typeface="Google Sans"/>
                <a:sym typeface="Google Sans"/>
              </a:rPr>
              <a:t>IEEE Access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, vol. 6, pp. 64 270–64 277, 2018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4">
            <a:alphaModFix/>
          </a:blip>
          <a:srcRect b="39481" l="0" r="0" t="0"/>
          <a:stretch/>
        </p:blipFill>
        <p:spPr>
          <a:xfrm>
            <a:off x="4559875" y="426095"/>
            <a:ext cx="4577424" cy="259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4"/>
          <p:cNvCxnSpPr/>
          <p:nvPr/>
        </p:nvCxnSpPr>
        <p:spPr>
          <a:xfrm rot="10800000">
            <a:off x="6103775" y="1793225"/>
            <a:ext cx="1018500" cy="3789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4559875" y="426088"/>
            <a:ext cx="4577415" cy="42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44500" y="1490100"/>
            <a:ext cx="3694200" cy="28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MobileNet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</a:t>
            </a:r>
            <a:r>
              <a:rPr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2015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○"/>
            </a:pPr>
            <a:r>
              <a:rPr b="1" i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MobileNetv1</a:t>
            </a:r>
            <a:endParaRPr b="1" i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■"/>
            </a:pPr>
            <a:r>
              <a:rPr b="1" lang="en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70.6%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accuracy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■"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16.9</a:t>
            </a: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MB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in size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 Model Evolution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205075" y="4596125"/>
            <a:ext cx="435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Source: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S. Bianco, R. Cadene, L. Celona, and P. Napoletano, “Benchmark analysis of representative deep neural network architectures,” </a:t>
            </a:r>
            <a:r>
              <a:rPr i="1" lang="en" sz="800">
                <a:latin typeface="Google Sans"/>
                <a:ea typeface="Google Sans"/>
                <a:cs typeface="Google Sans"/>
                <a:sym typeface="Google Sans"/>
              </a:rPr>
              <a:t>IEEE Access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, vol. 6, pp. 64 270–64 277, 2018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61565" l="0" r="0" t="0"/>
          <a:stretch/>
        </p:blipFill>
        <p:spPr>
          <a:xfrm>
            <a:off x="4559875" y="426100"/>
            <a:ext cx="4577424" cy="1649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35"/>
          <p:cNvCxnSpPr/>
          <p:nvPr/>
        </p:nvCxnSpPr>
        <p:spPr>
          <a:xfrm flipH="1">
            <a:off x="5266050" y="1799375"/>
            <a:ext cx="384600" cy="688500"/>
          </a:xfrm>
          <a:prstGeom prst="straightConnector1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pic>
        <p:nvPicPr>
          <p:cNvPr id="229" name="Google Shape;229;p35"/>
          <p:cNvPicPr preferRelativeResize="0"/>
          <p:nvPr/>
        </p:nvPicPr>
        <p:blipFill rotWithShape="1">
          <a:blip r:embed="rId4">
            <a:alphaModFix/>
          </a:blip>
          <a:srcRect b="41138" l="0" r="0" t="47897"/>
          <a:stretch/>
        </p:blipFill>
        <p:spPr>
          <a:xfrm>
            <a:off x="4559875" y="2481524"/>
            <a:ext cx="4577424" cy="47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344500" y="1490100"/>
            <a:ext cx="3694200" cy="28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MobileNet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</a:t>
            </a:r>
            <a:r>
              <a:rPr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2015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○"/>
            </a:pPr>
            <a:r>
              <a:rPr b="1" i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MobileNetv1</a:t>
            </a:r>
            <a:endParaRPr b="1" i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■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70.6% accuracy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■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16.9MB in size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205075" y="4596125"/>
            <a:ext cx="435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Source: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 S. Bianco, R. Cadene, L. Celona, and P. Napoletano, “Benchmark analysis of representative deep neural network architectures,” </a:t>
            </a:r>
            <a:r>
              <a:rPr i="1" lang="en" sz="800">
                <a:latin typeface="Google Sans"/>
                <a:ea typeface="Google Sans"/>
                <a:cs typeface="Google Sans"/>
                <a:sym typeface="Google Sans"/>
              </a:rPr>
              <a:t>IEEE Access</a:t>
            </a: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, vol. 6, pp. 64 270–64 277, 2018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" name="Google Shape;236;p36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 Model Evolution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36"/>
          <p:cNvSpPr txBox="1"/>
          <p:nvPr>
            <p:ph type="title"/>
          </p:nvPr>
        </p:nvSpPr>
        <p:spPr>
          <a:xfrm>
            <a:off x="4739725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Problem: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4739725" y="1231400"/>
            <a:ext cx="4209300" cy="13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Our board (in your kit for Course 3) only has </a:t>
            </a:r>
            <a:r>
              <a:rPr b="1"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256KB</a:t>
            </a:r>
            <a:r>
              <a:rPr lang="en" sz="2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 RAM (memory) yet </a:t>
            </a:r>
            <a:r>
              <a:rPr b="1" i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MobileNetv1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needs </a:t>
            </a:r>
            <a:r>
              <a:rPr b="1" lang="en" sz="2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16.9MB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!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536" y="2670158"/>
            <a:ext cx="2553700" cy="18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/>
          <p:nvPr/>
        </p:nvSpPr>
        <p:spPr>
          <a:xfrm>
            <a:off x="4700" y="470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Fullscreen. Show presenter.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3">
            <a:alphaModFix/>
          </a:blip>
          <a:srcRect b="17" l="0" r="0" t="42999"/>
          <a:stretch/>
        </p:blipFill>
        <p:spPr>
          <a:xfrm>
            <a:off x="1064550" y="2387600"/>
            <a:ext cx="2323625" cy="18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328613" y="1470425"/>
            <a:ext cx="1073325" cy="16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5962325" y="1832975"/>
            <a:ext cx="2574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31412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endParaRPr sz="4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56981" l="0" r="0" t="0"/>
          <a:stretch/>
        </p:blipFill>
        <p:spPr>
          <a:xfrm>
            <a:off x="1064550" y="881293"/>
            <a:ext cx="2323625" cy="13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1588713" y="1275550"/>
            <a:ext cx="127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Embedded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Systems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1588713" y="3024196"/>
            <a:ext cx="127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Machine</a:t>
            </a:r>
            <a:endParaRPr>
              <a:solidFill>
                <a:srgbClr val="BDC1C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Learning</a:t>
            </a:r>
            <a:endParaRPr>
              <a:solidFill>
                <a:srgbClr val="BDC1C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17" l="0" r="0" t="42999"/>
          <a:stretch/>
        </p:blipFill>
        <p:spPr>
          <a:xfrm>
            <a:off x="1064550" y="2387600"/>
            <a:ext cx="2323625" cy="18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328613" y="1470425"/>
            <a:ext cx="1073325" cy="16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5962325" y="1832975"/>
            <a:ext cx="2574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endParaRPr sz="4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56981" l="0" r="0" t="0"/>
          <a:stretch/>
        </p:blipFill>
        <p:spPr>
          <a:xfrm>
            <a:off x="1064550" y="881293"/>
            <a:ext cx="2323625" cy="13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1588713" y="1275550"/>
            <a:ext cx="127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Embedded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Systems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1588713" y="3024196"/>
            <a:ext cx="127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Machine</a:t>
            </a:r>
            <a:endParaRPr>
              <a:solidFill>
                <a:srgbClr val="BDC1C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Learning</a:t>
            </a:r>
            <a:endParaRPr>
              <a:solidFill>
                <a:srgbClr val="BDC1C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5">
            <a:alphaModFix/>
          </a:blip>
          <a:srcRect b="0" l="0" r="0" t="43016"/>
          <a:stretch/>
        </p:blipFill>
        <p:spPr>
          <a:xfrm>
            <a:off x="1064550" y="2387596"/>
            <a:ext cx="2323625" cy="184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1588713" y="3024196"/>
            <a:ext cx="127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Machine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Learning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4294967295" type="title"/>
          </p:nvPr>
        </p:nvSpPr>
        <p:spPr>
          <a:xfrm>
            <a:off x="344500" y="318856"/>
            <a:ext cx="413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 Size Growth</a:t>
            </a:r>
            <a:endParaRPr/>
          </a:p>
        </p:txBody>
      </p:sp>
      <p:grpSp>
        <p:nvGrpSpPr>
          <p:cNvPr id="122" name="Google Shape;122;p23"/>
          <p:cNvGrpSpPr/>
          <p:nvPr/>
        </p:nvGrpSpPr>
        <p:grpSpPr>
          <a:xfrm>
            <a:off x="1259450" y="1127813"/>
            <a:ext cx="6297840" cy="3699925"/>
            <a:chOff x="1259450" y="1127813"/>
            <a:chExt cx="6297840" cy="3699925"/>
          </a:xfrm>
        </p:grpSpPr>
        <p:pic>
          <p:nvPicPr>
            <p:cNvPr id="123" name="Google Shape;123;p23" title="Chart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65563" y="1127813"/>
              <a:ext cx="5991727" cy="369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23"/>
            <p:cNvSpPr txBox="1"/>
            <p:nvPr/>
          </p:nvSpPr>
          <p:spPr>
            <a:xfrm rot="-5400000">
              <a:off x="21200" y="2529475"/>
              <a:ext cx="28257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Google Sans"/>
                  <a:ea typeface="Google Sans"/>
                  <a:cs typeface="Google Sans"/>
                  <a:sym typeface="Google Sans"/>
                </a:rPr>
                <a:t>Number of Parameters (in Millions)</a:t>
              </a:r>
              <a:endParaRPr b="1" sz="11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25" name="Google Shape;12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7848" y="3772825"/>
              <a:ext cx="349200" cy="283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32648" y="3630975"/>
              <a:ext cx="349200" cy="283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48653" y="3831675"/>
              <a:ext cx="349200" cy="213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26403" y="1382900"/>
              <a:ext cx="349200" cy="213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78828" y="3843445"/>
              <a:ext cx="629823" cy="33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27503" y="3477950"/>
              <a:ext cx="349200" cy="213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24740" y="3642702"/>
              <a:ext cx="316603" cy="21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10605" y="4068390"/>
              <a:ext cx="129250" cy="1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665935" y="3625275"/>
              <a:ext cx="383802" cy="2833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4294967295" type="title"/>
          </p:nvPr>
        </p:nvSpPr>
        <p:spPr>
          <a:xfrm>
            <a:off x="344500" y="354133"/>
            <a:ext cx="413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 Compute Needs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(2012 to Present Day)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00" y="1487543"/>
            <a:ext cx="4423475" cy="314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50000"/>
              </a:srgbClr>
            </a:outerShdw>
          </a:effectLst>
        </p:spPr>
      </p:pic>
      <p:sp>
        <p:nvSpPr>
          <p:cNvPr id="140" name="Google Shape;140;p24"/>
          <p:cNvSpPr txBox="1"/>
          <p:nvPr>
            <p:ph idx="4294967295" type="body"/>
          </p:nvPr>
        </p:nvSpPr>
        <p:spPr>
          <a:xfrm>
            <a:off x="5583900" y="621800"/>
            <a:ext cx="3145500" cy="25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 recent years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b="1" lang="en" sz="20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computing needs grew by 300,000x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to train the machine learning models that are widely deployed in the industry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551332" y="4632968"/>
            <a:ext cx="3621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Source: https://openai.com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00" y="1487550"/>
            <a:ext cx="4423475" cy="314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50000"/>
              </a:srgbClr>
            </a:outerShdw>
          </a:effectLst>
        </p:spPr>
      </p:pic>
      <p:sp>
        <p:nvSpPr>
          <p:cNvPr id="147" name="Google Shape;147;p25"/>
          <p:cNvSpPr txBox="1"/>
          <p:nvPr>
            <p:ph idx="4294967295" type="title"/>
          </p:nvPr>
        </p:nvSpPr>
        <p:spPr>
          <a:xfrm>
            <a:off x="344500" y="354133"/>
            <a:ext cx="413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 Compute Needs (from the 1960s)</a:t>
            </a:r>
            <a:endParaRPr/>
          </a:p>
        </p:txBody>
      </p:sp>
      <p:sp>
        <p:nvSpPr>
          <p:cNvPr id="148" name="Google Shape;148;p25"/>
          <p:cNvSpPr txBox="1"/>
          <p:nvPr>
            <p:ph idx="4294967295" type="body"/>
          </p:nvPr>
        </p:nvSpPr>
        <p:spPr>
          <a:xfrm>
            <a:off x="5583900" y="621800"/>
            <a:ext cx="3365100" cy="25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In recent years,</a:t>
            </a: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the amount of computing needed has grown remarkably fast.  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Compute requirements are </a:t>
            </a:r>
            <a:r>
              <a:rPr b="1" lang="en" sz="20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doubling nearly every 3 to 4 months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551332" y="4632968"/>
            <a:ext cx="3621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Source: https://openai.com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575" y="1123725"/>
            <a:ext cx="4127899" cy="270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551332" y="4632968"/>
            <a:ext cx="3621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Source: Google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150" y="898400"/>
            <a:ext cx="5960700" cy="334668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551332" y="4632968"/>
            <a:ext cx="3621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Source: Google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6941" l="0" r="0" t="69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551332" y="4680265"/>
            <a:ext cx="3621000" cy="36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Source: Google</a:t>
            </a:r>
            <a:endParaRPr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